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A74CA2-8277-4A3F-9DA3-BD97798631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C5EC566-4BFD-4A04-9C76-80145DBB4E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BB01AFE-F311-4992-937C-B9A48FB7B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AD3C6-2758-4DDF-B032-97DAD20EA640}" type="datetimeFigureOut">
              <a:rPr lang="ru-RU" smtClean="0"/>
              <a:t>20.11.2023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98E8FFB-BD02-443C-A5FB-4F620D423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CAF290B-4046-44FB-A03A-70F324CCC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DB81F-C86E-4707-AB88-0D13AD8E40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8758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B34539-EA4D-40B6-B8AD-3E80EB73E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351A703-6215-47A8-AB31-E2BD92CEC9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B5CACF2-CAA5-48A5-B564-7E08E5AB7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AD3C6-2758-4DDF-B032-97DAD20EA640}" type="datetimeFigureOut">
              <a:rPr lang="ru-RU" smtClean="0"/>
              <a:t>20.11.2023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632F5D8-D547-481D-8D28-D789E0F83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06D56FA-BB25-473F-B96B-A3F9D3353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DB81F-C86E-4707-AB88-0D13AD8E40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5821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53F1323-42D0-4EAF-B673-8364D210E9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E9D1899-0307-40E2-82CC-EC43B42ED3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508991B-8A58-4C9E-A05E-C71B7A685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AD3C6-2758-4DDF-B032-97DAD20EA640}" type="datetimeFigureOut">
              <a:rPr lang="ru-RU" smtClean="0"/>
              <a:t>20.11.2023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79E3A20-2C70-4ECB-BFCF-B19A785CF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DB46C50-1EBB-4A2F-BFA0-93540589F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DB81F-C86E-4707-AB88-0D13AD8E40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175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1F281E-86A4-41C5-B827-2176D1A4F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82AF96E-B391-4C69-BC8B-92D01E373C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F8BE4E8-ABF7-4593-AC50-4D0FBFC37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AD3C6-2758-4DDF-B032-97DAD20EA640}" type="datetimeFigureOut">
              <a:rPr lang="ru-RU" smtClean="0"/>
              <a:t>20.11.2023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35A2E7D-2E78-4AF3-8FC4-76DE8751B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38C0805-F001-4F9B-954D-01A2DDACA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DB81F-C86E-4707-AB88-0D13AD8E40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4065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C07E4F-80B7-4332-9EA5-9D5E466B5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D5AE4ED-D9C5-489A-9C1C-7C1581BA8F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4899247-4626-4CC2-B76C-AB358B62F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AD3C6-2758-4DDF-B032-97DAD20EA640}" type="datetimeFigureOut">
              <a:rPr lang="ru-RU" smtClean="0"/>
              <a:t>20.11.2023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5BE2ED9-48DA-418F-814E-377ABB211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8E9D0D8-14C6-40D6-B545-D6850E44A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DB81F-C86E-4707-AB88-0D13AD8E40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0325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138725-766F-4F2A-8AFD-5C9F26590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5AF257D-3845-4F5F-94DC-8702A4DBF9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76CF559-0B35-41F8-921B-A5A756AAA1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2ED6C73-BCCC-45AB-98A6-ABAE4127F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AD3C6-2758-4DDF-B032-97DAD20EA640}" type="datetimeFigureOut">
              <a:rPr lang="ru-RU" smtClean="0"/>
              <a:t>20.11.2023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8DF1FF2-9C7C-431E-871F-7B17C6455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E7A99B3-B6F8-4695-8AD0-9E2C19105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DB81F-C86E-4707-AB88-0D13AD8E40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6767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A46C24-CA6E-409E-9BCE-D98176027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139D548-CC74-46CF-BB3D-F45D04DBFF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18B7E55-EC5C-4C09-A4B4-35870E17CA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E3A3C50-AC5B-4DBA-8019-D1B95778CF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ECC4C42-C946-4086-B901-F88713E53B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4D3AF96-0092-434A-A2E7-960D73AF9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AD3C6-2758-4DDF-B032-97DAD20EA640}" type="datetimeFigureOut">
              <a:rPr lang="ru-RU" smtClean="0"/>
              <a:t>20.11.2023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8CEEC01-4F23-4AE4-B776-A05C947D7E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B63D91D-4923-4A67-B370-3E5E80FEF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DB81F-C86E-4707-AB88-0D13AD8E40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4902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2AF3C7-81FF-4BF7-B68A-0550216B1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34B663F-5648-42EC-8DEA-643B1EA19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AD3C6-2758-4DDF-B032-97DAD20EA640}" type="datetimeFigureOut">
              <a:rPr lang="ru-RU" smtClean="0"/>
              <a:t>20.11.2023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F97C281-0B31-43A5-9292-F01A83804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636D077-A204-4701-859C-95ED8696E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DB81F-C86E-4707-AB88-0D13AD8E40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2646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EA9FCB1-4C0E-4B6E-A94A-9D580B870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AD3C6-2758-4DDF-B032-97DAD20EA640}" type="datetimeFigureOut">
              <a:rPr lang="ru-RU" smtClean="0"/>
              <a:t>20.11.2023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38442C4-BD4A-4151-A3EE-BE2787EA4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2A0AB88-F03E-44A2-9EDA-C6983ADBF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DB81F-C86E-4707-AB88-0D13AD8E40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3520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A33876-2A3B-422D-9F27-67FA833DC1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AA42E79-4C83-431B-8FB9-69122FA1DB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4CA5E2F-46CA-4020-80C2-6BAC078E0E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6E89D22-E99E-4B59-8E60-2F463B9E4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AD3C6-2758-4DDF-B032-97DAD20EA640}" type="datetimeFigureOut">
              <a:rPr lang="ru-RU" smtClean="0"/>
              <a:t>20.11.2023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15A6F25-8D2A-4004-AD93-8889B4B75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4221004-E330-4203-BB9C-27EFB4B0C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DB81F-C86E-4707-AB88-0D13AD8E40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1455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7EB933-24E6-4384-B6DF-95671D8F80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1AECCDF-B16D-42FD-BB8B-CE89EA0B9B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902723B-53A6-4CF9-840D-18B66B4C16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5E39989-083E-4F53-9292-28562E6A0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AD3C6-2758-4DDF-B032-97DAD20EA640}" type="datetimeFigureOut">
              <a:rPr lang="ru-RU" smtClean="0"/>
              <a:t>20.11.2023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CE15968-C588-4BBB-BE0B-1228FD9FD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FC3A631-B9BF-4038-85F5-5C72B8051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DB81F-C86E-4707-AB88-0D13AD8E40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3447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712335-C8A6-4954-A8D0-1ED55EB4A8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940A99D-4625-4043-9943-1624FA1A56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1022CCC-1771-4570-9AB1-DC4B3BA8F6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AD3C6-2758-4DDF-B032-97DAD20EA640}" type="datetimeFigureOut">
              <a:rPr lang="ru-RU" smtClean="0"/>
              <a:t>20.11.2023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34B52B-8EF7-4E7E-93FA-821902F1A4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460B64F-4FC9-489F-83BA-30A2021AAB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CDB81F-C86E-4707-AB88-0D13AD8E40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1709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7D78F9-0D4A-428E-AC82-AD1CCA2E47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8952" y="2583370"/>
            <a:ext cx="10963656" cy="238760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Пакет документов, предъявляемый на пищевые добавки, используемые в колбасном производстве</a:t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164E7E3-16FE-46A5-B704-D418C55AE8C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43580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ADF6DE-D5A3-4D5C-8ECC-0CA99448F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Нормативные документы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66E04AF-43A3-4A74-903C-EA8F22A329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Пестициды: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МУ N 2142-80 Методические указания по определению хлорорганических пестицидов в воде, продуктах питания, кормах, табачных изделиях методом хроматографии в тонком слое;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МУ N 1222-75 Определение хлорорганических пестицидов в мясе, продуктах и животных жирах хроматографией в тонком слое.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Радионуклиды,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Бк/кг, не более: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цезий-137 — 160 (мясо без костей) и 320 (оленина без костей, мясо диких животных без костей);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стронций-90 — 50 (мясо без костей) и 100 (оленина без костей, мясо диких животных без костей).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Радионуклеиды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МУК 2.6.2.717-98 «Радиационный контроль. Стронций - 90 и Цезий - 137. Пищевые продукты. Отбор проб, анализ и гигиеническая оценка. Методические указания»;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МУ 5779-912 «Цезий -137. Определение в пищевых продуктах»;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МУ 5778 -91 «Стронций -90. Определение в пищевых продуктах».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96374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AA49BD-E636-4DBF-B83D-771E00D22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EFD13EF-4418-4D57-AF7E-DEBBB0D372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Микробиологические показатели определяют по ГОСТ: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ГОСТ 9792-73 Колбасные изделия и продукты из свинины, баранины, говядины и мяса других видов убойных животных и птиц. Правила приемки и методы отбора проб;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ГОСТ Р 51447-99 (ИСО 3100-1-91) Мясо и мясные продукты. Методы отбора проб;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ГОСТ 26669-85 Продукты пищевые и вкусовые. Подготовка проб для микробиологических анализов;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ГОСТ 9958-81Колбасные изделия и продукты из мяса. Методы бактериологического анализа.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20930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E7E5F2-CD36-412A-B49D-40B4AC3DD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производства колбас используют пищевые добавки:</a:t>
            </a:r>
            <a:b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F7EC73E-3702-4D7D-8888-8495C7D28C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белок соевый изолированный и концентрированный, разрешенный к применению органами и учреждениями Госсанэпиднадзора;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белок соевый концентрированный текстурированный. разрешенный к применению органами и учреждениями Госсанэпиднадзора;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муку соевую, разрешенную к применению органами и учреждениями Госсанэпиднадзора;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муку соевую текстурированную, разрешенную к применению органами и учреждениями Госсанэпиднадзора;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муку соевую дезодорированную по ГОСТ 3898-56; соль поваренную пищевую по ГОСТ 13830-91, выварочную или каменную, садочную, самосадочную помолов N 0,1 и 2, не ниже первого сорта;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натрий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азотистокислый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(нитрит натрия) по ГОСТ 4197-74; натрий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азотистокислый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(натрий нитрит) марки ОСЧ 7-3 по ТУ 6-09-590-75;</a:t>
            </a:r>
          </a:p>
          <a:p>
            <a:pPr marL="0" indent="539750">
              <a:buNone/>
            </a:pP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80194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1D294E-F73D-463B-BC58-570F3E6FD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B7DE5DF-A4D2-4AFB-907C-45E8FB7F5E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сахар-песок по ГОСТ 21-78;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глюкозу кристаллическую гидратную по ГОСТ 975-88;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воду питьевую по ГОСТ 2874-82;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перец черный или белый по ГОСТ 29050-91;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перец красный молотый по ГОСТ 29053-91;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композиции пряно-ароматические "Флора" для колбасных изделий по ТУ 10 РФ 1043-92;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ароматизаторы пряно-вкусовые для колбасных изделий по ТУ 10.04.32.4-90;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экстракты перца черного горького по ТУ 18-35-13-76; экстракты пряностей, разрешенные к применению органами и учреждениями Госсанэпиднадзора;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чеснок свежий по ГОСТ 7977-87. ГОСТ 27569-87; чеснок сушеный по ГОСТ 16729-71; чеснок замороженный измельченный по ТУ 49 833-85; экстракт чеснока, разрешенный к применению органами и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ниями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Госсанэпиднадзора;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07776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919EDD-7E4E-4924-A88F-FAE62E46D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химических средств для санитарной обработки производственных помещений мясоперерабатывающих предприятий</a:t>
            </a:r>
            <a:b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A770934-3941-4E62-8BF7-6AC89DDC55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539750" algn="just" fontAlgn="base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приготовления моющих,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моюще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-дезинфицирующих и дезинфицирующих растворов, а также для ополаскивания используют водопроводную воду, соответствующую требованиям СанПиН 2.1.4.559-96 "Вода питьевая. Гигиенические требования к качеству воды централизованных систем питьевого водоснабжения. Контроль качества" и МУК 4.2.671-97 "Методы контроля. Биологические и микробиологические факторы".</a:t>
            </a:r>
          </a:p>
          <a:p>
            <a:pPr marL="0" indent="539750" algn="just" fontAlgn="base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Горячими моющими,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моюще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-дезинфицирующими и дезинфицирующими растворами считают растворы с температурой 60-90°С, теплыми - 25-40°С и холодными 18-20°С.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56184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>
            <a:extLst>
              <a:ext uri="{FF2B5EF4-FFF2-40B4-BE49-F238E27FC236}">
                <a16:creationId xmlns:a16="http://schemas.microsoft.com/office/drawing/2014/main" id="{CE301FCF-F2D3-4CE7-B838-5A21DD5C57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446" y="263311"/>
            <a:ext cx="11331108" cy="129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3175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Щелочные моющие средства и их концентрации в зависимости от степени </a:t>
            </a:r>
          </a:p>
          <a:p>
            <a:pPr marL="0" marR="0" lvl="0" indent="3175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загрязнений обрабатываемого объекта, %.</a:t>
            </a:r>
            <a:b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kumimoji="0" lang="ru-RU" alt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317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6" name="Таблица 6">
            <a:extLst>
              <a:ext uri="{FF2B5EF4-FFF2-40B4-BE49-F238E27FC236}">
                <a16:creationId xmlns:a16="http://schemas.microsoft.com/office/drawing/2014/main" id="{D3DF0FE8-D7E0-4BAE-B8A0-FFC78E90D2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3230149"/>
              </p:ext>
            </p:extLst>
          </p:nvPr>
        </p:nvGraphicFramePr>
        <p:xfrm>
          <a:off x="6342888" y="1138241"/>
          <a:ext cx="5418666" cy="495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7864">
                  <a:extLst>
                    <a:ext uri="{9D8B030D-6E8A-4147-A177-3AD203B41FA5}">
                      <a16:colId xmlns:a16="http://schemas.microsoft.com/office/drawing/2014/main" val="1440345297"/>
                    </a:ext>
                  </a:extLst>
                </a:gridCol>
                <a:gridCol w="1680802">
                  <a:extLst>
                    <a:ext uri="{9D8B030D-6E8A-4147-A177-3AD203B41FA5}">
                      <a16:colId xmlns:a16="http://schemas.microsoft.com/office/drawing/2014/main" val="32714150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</a:rPr>
                        <a:t>"</a:t>
                      </a:r>
                      <a:r>
                        <a:rPr lang="ru-RU" sz="1800" dirty="0" err="1">
                          <a:effectLst/>
                        </a:rPr>
                        <a:t>Биомол</a:t>
                      </a:r>
                      <a:r>
                        <a:rPr lang="ru-RU" sz="1800" dirty="0">
                          <a:effectLst/>
                        </a:rPr>
                        <a:t> КС-3" (жидкость), по объему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effectLst/>
                        </a:rPr>
                        <a:t>4.00+-1.00%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07098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</a:rPr>
                        <a:t>"</a:t>
                      </a:r>
                      <a:r>
                        <a:rPr lang="ru-RU" sz="1800" dirty="0" err="1">
                          <a:effectLst/>
                        </a:rPr>
                        <a:t>Вимол</a:t>
                      </a:r>
                      <a:r>
                        <a:rPr lang="ru-RU" sz="1800" dirty="0">
                          <a:effectLst/>
                        </a:rPr>
                        <a:t>" (порошок), по массе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</a:rPr>
                        <a:t>0,90±0,10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10075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</a:rPr>
                        <a:t>Кальцинированная сода (порошок), по массе</a:t>
                      </a:r>
                      <a:br>
                        <a:rPr lang="ru-RU" sz="1800" dirty="0">
                          <a:effectLst/>
                        </a:rPr>
                      </a:b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</a:rPr>
                        <a:t>3,00±1,00</a:t>
                      </a:r>
                      <a:br>
                        <a:rPr lang="ru-RU" sz="1800" dirty="0">
                          <a:effectLst/>
                        </a:rPr>
                      </a:b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8460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</a:rPr>
                        <a:t>"МСТА" (порошок), по массе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</a:rPr>
                        <a:t>0,90±0,10</a:t>
                      </a:r>
                      <a:br>
                        <a:rPr lang="ru-RU" sz="1800" dirty="0">
                          <a:effectLst/>
                        </a:rPr>
                      </a:b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82769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</a:rPr>
                        <a:t>"Федора" (жидкость), по объему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</a:rPr>
                        <a:t>3,00±2,00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55236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</a:rPr>
                        <a:t>"</a:t>
                      </a:r>
                      <a:r>
                        <a:rPr lang="ru-RU" sz="1800" dirty="0" err="1">
                          <a:effectLst/>
                        </a:rPr>
                        <a:t>Промолан</a:t>
                      </a:r>
                      <a:r>
                        <a:rPr lang="ru-RU" sz="1800" dirty="0">
                          <a:effectLst/>
                        </a:rPr>
                        <a:t> Супер" (жидкость), по объему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</a:rPr>
                        <a:t>1,00±0,50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0189872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</a:rPr>
                        <a:t>"</a:t>
                      </a:r>
                      <a:r>
                        <a:rPr lang="ru-RU" sz="1800" dirty="0" err="1">
                          <a:effectLst/>
                        </a:rPr>
                        <a:t>Дезмос</a:t>
                      </a:r>
                      <a:r>
                        <a:rPr lang="ru-RU" sz="1800" dirty="0">
                          <a:effectLst/>
                        </a:rPr>
                        <a:t>" (жидкость), по объему</a:t>
                      </a:r>
                      <a:endParaRPr lang="ru-RU" dirty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</a:rPr>
                        <a:t>6,00±3,00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8208164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</a:rPr>
                        <a:t>"</a:t>
                      </a:r>
                      <a:r>
                        <a:rPr lang="ru-RU" sz="1800" dirty="0" err="1">
                          <a:effectLst/>
                        </a:rPr>
                        <a:t>Кора</a:t>
                      </a:r>
                      <a:r>
                        <a:rPr lang="ru-RU" sz="1800" dirty="0">
                          <a:effectLst/>
                        </a:rPr>
                        <a:t>" (жидкость), по объему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</a:rPr>
                        <a:t>1,50±0,50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65109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</a:rPr>
                        <a:t>"P3-topax 66" (жидкость), по объему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</a:rPr>
                        <a:t>3,00±1,00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6272029"/>
                  </a:ext>
                </a:extLst>
              </a:tr>
            </a:tbl>
          </a:graphicData>
        </a:graphic>
      </p:graphicFrame>
      <p:graphicFrame>
        <p:nvGraphicFramePr>
          <p:cNvPr id="8" name="Таблица 8">
            <a:extLst>
              <a:ext uri="{FF2B5EF4-FFF2-40B4-BE49-F238E27FC236}">
                <a16:creationId xmlns:a16="http://schemas.microsoft.com/office/drawing/2014/main" id="{5C93D203-AC81-4BFB-B473-A57FB6B31A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8038274"/>
              </p:ext>
            </p:extLst>
          </p:nvPr>
        </p:nvGraphicFramePr>
        <p:xfrm>
          <a:off x="430446" y="1138240"/>
          <a:ext cx="5283200" cy="49529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6378">
                  <a:extLst>
                    <a:ext uri="{9D8B030D-6E8A-4147-A177-3AD203B41FA5}">
                      <a16:colId xmlns:a16="http://schemas.microsoft.com/office/drawing/2014/main" val="1310363354"/>
                    </a:ext>
                  </a:extLst>
                </a:gridCol>
                <a:gridCol w="1406822">
                  <a:extLst>
                    <a:ext uri="{9D8B030D-6E8A-4147-A177-3AD203B41FA5}">
                      <a16:colId xmlns:a16="http://schemas.microsoft.com/office/drawing/2014/main" val="1067138306"/>
                    </a:ext>
                  </a:extLst>
                </a:gridCol>
              </a:tblGrid>
              <a:tr h="707571"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</a:rPr>
                        <a:t>"Экономика" (жидкость), по объему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</a:rPr>
                        <a:t>8,00±2,00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0398865"/>
                  </a:ext>
                </a:extLst>
              </a:tr>
              <a:tr h="707571"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</a:rPr>
                        <a:t>"P3-ansep CIP" (жидкость), по объему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</a:rPr>
                        <a:t>1,00±0,50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2738795"/>
                  </a:ext>
                </a:extLst>
              </a:tr>
              <a:tr h="707571"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</a:rPr>
                        <a:t>"</a:t>
                      </a:r>
                      <a:r>
                        <a:rPr lang="ru-RU" sz="1800" dirty="0" err="1">
                          <a:effectLst/>
                        </a:rPr>
                        <a:t>Промос</a:t>
                      </a:r>
                      <a:r>
                        <a:rPr lang="ru-RU" sz="1800" dirty="0">
                          <a:effectLst/>
                        </a:rPr>
                        <a:t> У" (жидкость), по объему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</a:rPr>
                        <a:t>3,00±1,00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3565618"/>
                  </a:ext>
                </a:extLst>
              </a:tr>
              <a:tr h="707571"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</a:rPr>
                        <a:t>"</a:t>
                      </a:r>
                      <a:r>
                        <a:rPr lang="ru-RU" sz="1800" dirty="0" err="1">
                          <a:effectLst/>
                        </a:rPr>
                        <a:t>Промоль</a:t>
                      </a:r>
                      <a:r>
                        <a:rPr lang="ru-RU" sz="1800" dirty="0">
                          <a:effectLst/>
                        </a:rPr>
                        <a:t>" (жидкость), по объему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</a:rPr>
                        <a:t>3,00±1,00</a:t>
                      </a:r>
                      <a:br>
                        <a:rPr lang="ru-RU" sz="1800" dirty="0">
                          <a:effectLst/>
                        </a:rPr>
                      </a:b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0084784"/>
                  </a:ext>
                </a:extLst>
              </a:tr>
              <a:tr h="707571"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</a:rPr>
                        <a:t>"</a:t>
                      </a:r>
                      <a:r>
                        <a:rPr lang="ru-RU" sz="1800" dirty="0" err="1">
                          <a:effectLst/>
                        </a:rPr>
                        <a:t>Биомол</a:t>
                      </a:r>
                      <a:r>
                        <a:rPr lang="ru-RU" sz="1800" dirty="0">
                          <a:effectLst/>
                        </a:rPr>
                        <a:t> К" (жидкость), по объему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</a:rPr>
                        <a:t>3,00±1,00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6476173"/>
                  </a:ext>
                </a:extLst>
              </a:tr>
              <a:tr h="707571"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</a:rPr>
                        <a:t>"</a:t>
                      </a:r>
                      <a:r>
                        <a:rPr lang="ru-RU" sz="1800" dirty="0" err="1">
                          <a:effectLst/>
                        </a:rPr>
                        <a:t>Биомол</a:t>
                      </a:r>
                      <a:r>
                        <a:rPr lang="ru-RU" sz="1800" dirty="0">
                          <a:effectLst/>
                        </a:rPr>
                        <a:t> КС 1" (жидкость), по объему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</a:rPr>
                        <a:t>3,00±0,50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0004375"/>
                  </a:ext>
                </a:extLst>
              </a:tr>
              <a:tr h="707571"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</a:rPr>
                        <a:t>"</a:t>
                      </a:r>
                      <a:r>
                        <a:rPr lang="ru-RU" sz="1800" dirty="0" err="1">
                          <a:effectLst/>
                        </a:rPr>
                        <a:t>Биомол</a:t>
                      </a:r>
                      <a:r>
                        <a:rPr lang="ru-RU" sz="1800" dirty="0">
                          <a:effectLst/>
                        </a:rPr>
                        <a:t> КС 3" (жидкость), по объему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</a:rPr>
                        <a:t>4,00±1,00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60909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55164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771B34-E90E-4579-9F8F-A41A148EB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040" y="365125"/>
            <a:ext cx="11430000" cy="132556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Кислотные моющие средства и их концентрации, в зависимости от степени загрязнения обрабатываемого объекта, %</a:t>
            </a: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61EBB231-CDC7-436C-8711-8FCBE694F58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6336180"/>
              </p:ext>
            </p:extLst>
          </p:nvPr>
        </p:nvGraphicFramePr>
        <p:xfrm>
          <a:off x="838200" y="1825625"/>
          <a:ext cx="10515600" cy="311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757631627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1829271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800" b="0" i="0" kern="1200" dirty="0" err="1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Рапин</a:t>
                      </a:r>
                      <a:r>
                        <a:rPr lang="ru-RU" sz="1800" b="0" i="0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К" (жидкость), по объему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2,00±1,00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76167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 fontAlgn="base"/>
                      <a:r>
                        <a:rPr lang="ru-RU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"РОМ-ФОС" марки В (жидкость), по объему</a:t>
                      </a:r>
                      <a:br>
                        <a:rPr lang="ru-RU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br>
                        <a:rPr lang="ru-RU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2,00±1,00</a:t>
                      </a:r>
                      <a:br>
                        <a:rPr lang="ru-RU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br>
                        <a:rPr lang="ru-RU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64445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 fontAlgn="base"/>
                      <a:r>
                        <a:rPr lang="ru-RU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</a:t>
                      </a:r>
                      <a:r>
                        <a:rPr lang="ru-RU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Дескалер</a:t>
                      </a:r>
                      <a:r>
                        <a:rPr lang="ru-RU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Плюс" (жидкость), по объему</a:t>
                      </a:r>
                      <a:br>
                        <a:rPr lang="ru-RU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br>
                        <a:rPr lang="ru-RU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4,00±1,00</a:t>
                      </a:r>
                      <a:br>
                        <a:rPr lang="ru-RU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br>
                        <a:rPr lang="ru-RU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07736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 fontAlgn="base"/>
                      <a:r>
                        <a:rPr lang="ru-RU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"Биолайт СТ" (жидкость), по объему</a:t>
                      </a:r>
                      <a:br>
                        <a:rPr lang="ru-RU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br>
                        <a:rPr lang="ru-RU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3,00±1,00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3093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1147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2B11F3-8254-4D30-B11D-0C842F927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Моюще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-дезинфицирующие средства и их концентрации, %.</a:t>
            </a: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1656871F-7EF7-4E54-B018-051AB1E8273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3889898"/>
              </p:ext>
            </p:extLst>
          </p:nvPr>
        </p:nvGraphicFramePr>
        <p:xfrm>
          <a:off x="929640" y="1304417"/>
          <a:ext cx="10515600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152487990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5127865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fontAlgn="base"/>
                      <a:r>
                        <a:rPr lang="ru-RU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Диаско</a:t>
                      </a:r>
                      <a:r>
                        <a:rPr lang="ru-RU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1000" (порошок), по массе</a:t>
                      </a:r>
                      <a:br>
                        <a:rPr lang="ru-RU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9923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base"/>
                      <a:r>
                        <a:rPr lang="ru-RU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"МД-1" (порошок), по массе</a:t>
                      </a:r>
                      <a:br>
                        <a:rPr lang="ru-RU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62591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base"/>
                      <a:r>
                        <a:rPr lang="ru-RU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"МСТА" (порошок), по массе</a:t>
                      </a:r>
                      <a:br>
                        <a:rPr lang="ru-RU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41008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base"/>
                      <a:r>
                        <a:rPr lang="ru-RU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"Катрил-Д" (жидкость), по объему</a:t>
                      </a:r>
                      <a:br>
                        <a:rPr lang="ru-RU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72543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base"/>
                      <a:r>
                        <a:rPr lang="ru-RU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"Катамин АБ" (жидкость), по объему</a:t>
                      </a:r>
                      <a:br>
                        <a:rPr lang="ru-RU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4465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base"/>
                      <a:r>
                        <a:rPr lang="ru-RU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"Пурга-Д" (порошок), по массе</a:t>
                      </a:r>
                      <a:br>
                        <a:rPr lang="ru-RU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1,50-2,00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28939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base"/>
                      <a:r>
                        <a:rPr lang="ru-RU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"Ника-2" (жидкость), по объему</a:t>
                      </a:r>
                      <a:br>
                        <a:rPr lang="ru-RU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81753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base"/>
                      <a:r>
                        <a:rPr lang="ru-RU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"Фобос-1" (жидкость), по объему</a:t>
                      </a:r>
                      <a:br>
                        <a:rPr lang="ru-RU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8,00-10,00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60938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48228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28DBB5-6F2C-4CB0-BE4B-7BC73C2A3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904" y="1"/>
            <a:ext cx="10515600" cy="749808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Дезинфицирующие средства и их концентрации, %.</a:t>
            </a: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C2E58485-3FB4-4D94-BC3C-808DA259DF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1606959"/>
              </p:ext>
            </p:extLst>
          </p:nvPr>
        </p:nvGraphicFramePr>
        <p:xfrm>
          <a:off x="1271016" y="749809"/>
          <a:ext cx="8278123" cy="56677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78998">
                  <a:extLst>
                    <a:ext uri="{9D8B030D-6E8A-4147-A177-3AD203B41FA5}">
                      <a16:colId xmlns:a16="http://schemas.microsoft.com/office/drawing/2014/main" val="248346137"/>
                    </a:ext>
                  </a:extLst>
                </a:gridCol>
                <a:gridCol w="2799125">
                  <a:extLst>
                    <a:ext uri="{9D8B030D-6E8A-4147-A177-3AD203B41FA5}">
                      <a16:colId xmlns:a16="http://schemas.microsoft.com/office/drawing/2014/main" val="214258761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fontAlgn="base"/>
                      <a:r>
                        <a:rPr lang="ru-RU" sz="1800" dirty="0">
                          <a:effectLst/>
                        </a:rPr>
                        <a:t>"Хлорамин Б" (порошок), по ДВ</a:t>
                      </a:r>
                      <a:br>
                        <a:rPr lang="ru-RU" sz="1800" dirty="0">
                          <a:effectLst/>
                        </a:rPr>
                      </a:br>
                      <a:endParaRPr lang="ru-RU" sz="1800" dirty="0">
                        <a:effectLst/>
                      </a:endParaRPr>
                    </a:p>
                  </a:txBody>
                  <a:tcPr marL="73008" marR="73008" marT="36501" marB="36501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>
                          <a:effectLst/>
                        </a:rPr>
                        <a:t>150-200 мг акт Cl/л</a:t>
                      </a:r>
                    </a:p>
                  </a:txBody>
                  <a:tcPr marL="73008" marR="73008" marT="36501" marB="36501" anchor="ctr"/>
                </a:tc>
                <a:extLst>
                  <a:ext uri="{0D108BD9-81ED-4DB2-BD59-A6C34878D82A}">
                    <a16:rowId xmlns:a16="http://schemas.microsoft.com/office/drawing/2014/main" val="40547792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ase"/>
                      <a:r>
                        <a:rPr lang="ru-RU" sz="1800" dirty="0">
                          <a:effectLst/>
                        </a:rPr>
                        <a:t>                                                по массе</a:t>
                      </a:r>
                      <a:br>
                        <a:rPr lang="ru-RU" sz="1800" dirty="0">
                          <a:effectLst/>
                        </a:rPr>
                      </a:br>
                      <a:endParaRPr lang="ru-RU" sz="1800" dirty="0">
                        <a:effectLst/>
                      </a:endParaRPr>
                    </a:p>
                  </a:txBody>
                  <a:tcPr marL="73008" marR="73008" marT="36501" marB="36501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 dirty="0">
                          <a:effectLst/>
                        </a:rPr>
                        <a:t>0,10-0,11%</a:t>
                      </a:r>
                    </a:p>
                  </a:txBody>
                  <a:tcPr marL="73008" marR="73008" marT="36501" marB="36501" anchor="ctr"/>
                </a:tc>
                <a:extLst>
                  <a:ext uri="{0D108BD9-81ED-4DB2-BD59-A6C34878D82A}">
                    <a16:rowId xmlns:a16="http://schemas.microsoft.com/office/drawing/2014/main" val="27233053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fontAlgn="base"/>
                      <a:r>
                        <a:rPr lang="ru-RU" sz="1800" dirty="0">
                          <a:effectLst/>
                        </a:rPr>
                        <a:t>Гипохлорит натрия или кальция (жидкость), по ДВ</a:t>
                      </a:r>
                    </a:p>
                  </a:txBody>
                  <a:tcPr marL="73008" marR="73008" marT="36501" marB="36501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>
                          <a:effectLst/>
                        </a:rPr>
                        <a:t>150-200 мг акт Cl/л</a:t>
                      </a:r>
                    </a:p>
                  </a:txBody>
                  <a:tcPr marL="73008" marR="73008" marT="36501" marB="36501" anchor="ctr"/>
                </a:tc>
                <a:extLst>
                  <a:ext uri="{0D108BD9-81ED-4DB2-BD59-A6C34878D82A}">
                    <a16:rowId xmlns:a16="http://schemas.microsoft.com/office/drawing/2014/main" val="5392534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fontAlgn="base"/>
                      <a:r>
                        <a:rPr lang="ru-RU" sz="1800" dirty="0">
                          <a:effectLst/>
                        </a:rPr>
                        <a:t>"</a:t>
                      </a:r>
                      <a:r>
                        <a:rPr lang="ru-RU" sz="1800" dirty="0" err="1">
                          <a:effectLst/>
                        </a:rPr>
                        <a:t>Деохлор</a:t>
                      </a:r>
                      <a:r>
                        <a:rPr lang="ru-RU" sz="1800" dirty="0">
                          <a:effectLst/>
                        </a:rPr>
                        <a:t>" (таблетки), по массе</a:t>
                      </a:r>
                    </a:p>
                  </a:txBody>
                  <a:tcPr marL="73008" marR="73008" marT="36501" marB="36501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>
                          <a:effectLst/>
                        </a:rPr>
                        <a:t>2 таблетки на 10 л воды, 0,03% активного хлора</a:t>
                      </a:r>
                      <a:br>
                        <a:rPr lang="ru-RU" sz="1800">
                          <a:effectLst/>
                        </a:rPr>
                      </a:br>
                      <a:endParaRPr lang="ru-RU" sz="1800">
                        <a:effectLst/>
                      </a:endParaRPr>
                    </a:p>
                  </a:txBody>
                  <a:tcPr marL="73008" marR="73008" marT="36501" marB="36501" anchor="ctr"/>
                </a:tc>
                <a:extLst>
                  <a:ext uri="{0D108BD9-81ED-4DB2-BD59-A6C34878D82A}">
                    <a16:rowId xmlns:a16="http://schemas.microsoft.com/office/drawing/2014/main" val="11980035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fontAlgn="base"/>
                      <a:r>
                        <a:rPr lang="ru-RU" sz="1800" dirty="0">
                          <a:effectLst/>
                        </a:rPr>
                        <a:t>Нейтральный анолит АНК (жидкость, полученная на установке "СТЭЛ-60-03"), по препарату</a:t>
                      </a:r>
                    </a:p>
                  </a:txBody>
                  <a:tcPr marL="73008" marR="73008" marT="36501" marB="36501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>
                          <a:effectLst/>
                        </a:rPr>
                        <a:t>140 мг акт Cl/л</a:t>
                      </a:r>
                    </a:p>
                  </a:txBody>
                  <a:tcPr marL="73008" marR="73008" marT="36501" marB="36501" anchor="ctr"/>
                </a:tc>
                <a:extLst>
                  <a:ext uri="{0D108BD9-81ED-4DB2-BD59-A6C34878D82A}">
                    <a16:rowId xmlns:a16="http://schemas.microsoft.com/office/drawing/2014/main" val="32757566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fontAlgn="base"/>
                      <a:r>
                        <a:rPr lang="ru-RU" sz="1800" dirty="0">
                          <a:effectLst/>
                        </a:rPr>
                        <a:t>Нейтральный анолит АНК (жидкость, полученная на установке "</a:t>
                      </a:r>
                      <a:r>
                        <a:rPr lang="ru-RU" sz="1800" dirty="0" err="1">
                          <a:effectLst/>
                        </a:rPr>
                        <a:t>Аквабиоцид</a:t>
                      </a:r>
                      <a:r>
                        <a:rPr lang="ru-RU" sz="1800" dirty="0">
                          <a:effectLst/>
                        </a:rPr>
                        <a:t>"), по препарату</a:t>
                      </a:r>
                    </a:p>
                  </a:txBody>
                  <a:tcPr marL="73008" marR="73008" marT="36501" marB="36501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>
                          <a:effectLst/>
                        </a:rPr>
                        <a:t>180 мг акт Cl/л</a:t>
                      </a:r>
                    </a:p>
                  </a:txBody>
                  <a:tcPr marL="73008" marR="73008" marT="36501" marB="36501" anchor="ctr"/>
                </a:tc>
                <a:extLst>
                  <a:ext uri="{0D108BD9-81ED-4DB2-BD59-A6C34878D82A}">
                    <a16:rowId xmlns:a16="http://schemas.microsoft.com/office/drawing/2014/main" val="22741299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fontAlgn="base"/>
                      <a:r>
                        <a:rPr lang="ru-RU" sz="1800" dirty="0">
                          <a:effectLst/>
                        </a:rPr>
                        <a:t>"</a:t>
                      </a:r>
                      <a:r>
                        <a:rPr lang="ru-RU" sz="1800" dirty="0" err="1">
                          <a:effectLst/>
                        </a:rPr>
                        <a:t>Велтолен</a:t>
                      </a:r>
                      <a:r>
                        <a:rPr lang="ru-RU" sz="1800" dirty="0">
                          <a:effectLst/>
                        </a:rPr>
                        <a:t>" (жидкость), по объему</a:t>
                      </a:r>
                    </a:p>
                  </a:txBody>
                  <a:tcPr marL="73008" marR="73008" marT="36501" marB="36501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 dirty="0">
                          <a:effectLst/>
                        </a:rPr>
                        <a:t>2,00</a:t>
                      </a:r>
                      <a:br>
                        <a:rPr lang="ru-RU" sz="1800" dirty="0">
                          <a:effectLst/>
                        </a:rPr>
                      </a:br>
                      <a:endParaRPr lang="ru-RU" sz="1800" dirty="0">
                        <a:effectLst/>
                      </a:endParaRPr>
                    </a:p>
                  </a:txBody>
                  <a:tcPr marL="73008" marR="73008" marT="36501" marB="36501" anchor="ctr"/>
                </a:tc>
                <a:extLst>
                  <a:ext uri="{0D108BD9-81ED-4DB2-BD59-A6C34878D82A}">
                    <a16:rowId xmlns:a16="http://schemas.microsoft.com/office/drawing/2014/main" val="23287907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fontAlgn="base"/>
                      <a:r>
                        <a:rPr lang="ru-RU" sz="1800" dirty="0">
                          <a:effectLst/>
                        </a:rPr>
                        <a:t>"</a:t>
                      </a:r>
                      <a:r>
                        <a:rPr lang="ru-RU" sz="1800" dirty="0" err="1">
                          <a:effectLst/>
                        </a:rPr>
                        <a:t>Самаровка</a:t>
                      </a:r>
                      <a:r>
                        <a:rPr lang="ru-RU" sz="1800" dirty="0">
                          <a:effectLst/>
                        </a:rPr>
                        <a:t>" (жидкость), по объему</a:t>
                      </a:r>
                    </a:p>
                  </a:txBody>
                  <a:tcPr marL="73008" marR="73008" marT="36501" marB="36501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 dirty="0">
                          <a:effectLst/>
                        </a:rPr>
                        <a:t>1,50</a:t>
                      </a:r>
                      <a:br>
                        <a:rPr lang="ru-RU" sz="1800" dirty="0">
                          <a:effectLst/>
                        </a:rPr>
                      </a:br>
                      <a:endParaRPr lang="ru-RU" sz="1800" dirty="0">
                        <a:effectLst/>
                      </a:endParaRPr>
                    </a:p>
                  </a:txBody>
                  <a:tcPr marL="73008" marR="73008" marT="36501" marB="36501" anchor="ctr"/>
                </a:tc>
                <a:extLst>
                  <a:ext uri="{0D108BD9-81ED-4DB2-BD59-A6C34878D82A}">
                    <a16:rowId xmlns:a16="http://schemas.microsoft.com/office/drawing/2014/main" val="31949601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fontAlgn="base"/>
                      <a:r>
                        <a:rPr lang="ru-RU" sz="1800" dirty="0">
                          <a:effectLst/>
                        </a:rPr>
                        <a:t>"Вапусан-200" (жидкость), по объему</a:t>
                      </a:r>
                    </a:p>
                  </a:txBody>
                  <a:tcPr marL="73008" marR="73008" marT="36501" marB="36501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 dirty="0">
                          <a:effectLst/>
                        </a:rPr>
                        <a:t>0,50-0,80</a:t>
                      </a:r>
                    </a:p>
                  </a:txBody>
                  <a:tcPr marL="73008" marR="73008" marT="36501" marB="36501" anchor="ctr"/>
                </a:tc>
                <a:extLst>
                  <a:ext uri="{0D108BD9-81ED-4DB2-BD59-A6C34878D82A}">
                    <a16:rowId xmlns:a16="http://schemas.microsoft.com/office/drawing/2014/main" val="2677542876"/>
                  </a:ext>
                </a:extLst>
              </a:tr>
              <a:tr h="345819">
                <a:tc>
                  <a:txBody>
                    <a:bodyPr/>
                    <a:lstStyle/>
                    <a:p>
                      <a:pPr fontAlgn="base"/>
                      <a:r>
                        <a:rPr lang="ru-RU" sz="1800">
                          <a:effectLst/>
                        </a:rPr>
                        <a:t>"Дезэфект" (жидкость), по объему</a:t>
                      </a:r>
                    </a:p>
                  </a:txBody>
                  <a:tcPr marL="73008" marR="73008" marT="36501" marB="36501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 dirty="0">
                          <a:effectLst/>
                        </a:rPr>
                        <a:t>0,50-1,00*</a:t>
                      </a:r>
                    </a:p>
                  </a:txBody>
                  <a:tcPr marL="73008" marR="73008" marT="36501" marB="36501"/>
                </a:tc>
                <a:extLst>
                  <a:ext uri="{0D108BD9-81ED-4DB2-BD59-A6C34878D82A}">
                    <a16:rowId xmlns:a16="http://schemas.microsoft.com/office/drawing/2014/main" val="4118388036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4CFF3D59-44FA-4B69-A17E-76602E27F9D6}"/>
              </a:ext>
            </a:extLst>
          </p:cNvPr>
          <p:cNvSpPr txBox="1"/>
          <p:nvPr/>
        </p:nvSpPr>
        <p:spPr>
          <a:xfrm>
            <a:off x="1426464" y="6417589"/>
            <a:ext cx="7649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rgbClr val="FF0000"/>
                </a:solidFill>
              </a:rPr>
              <a:t>* Обработка оборудования и инвентаря - 0,5%; обработка пола, стен - 1,0%.</a:t>
            </a:r>
          </a:p>
        </p:txBody>
      </p:sp>
    </p:spTree>
    <p:extLst>
      <p:ext uri="{BB962C8B-B14F-4D97-AF65-F5344CB8AC3E}">
        <p14:creationId xmlns:p14="http://schemas.microsoft.com/office/powerpoint/2010/main" val="5835471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5188BB88-3D48-4484-A0C8-D08BC38D15E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1382035"/>
              </p:ext>
            </p:extLst>
          </p:nvPr>
        </p:nvGraphicFramePr>
        <p:xfrm>
          <a:off x="902208" y="783209"/>
          <a:ext cx="10515600" cy="485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12480">
                  <a:extLst>
                    <a:ext uri="{9D8B030D-6E8A-4147-A177-3AD203B41FA5}">
                      <a16:colId xmlns:a16="http://schemas.microsoft.com/office/drawing/2014/main" val="3119158970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2234422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fontAlgn="base"/>
                      <a:r>
                        <a:rPr lang="ru-RU" dirty="0">
                          <a:solidFill>
                            <a:srgbClr val="002060"/>
                          </a:solidFill>
                          <a:effectLst/>
                        </a:rPr>
                        <a:t>"</a:t>
                      </a:r>
                      <a:r>
                        <a:rPr lang="ru-RU" dirty="0" err="1">
                          <a:solidFill>
                            <a:srgbClr val="002060"/>
                          </a:solidFill>
                          <a:effectLst/>
                        </a:rPr>
                        <a:t>Дезэфект-санит</a:t>
                      </a:r>
                      <a:r>
                        <a:rPr lang="ru-RU" dirty="0">
                          <a:solidFill>
                            <a:srgbClr val="002060"/>
                          </a:solidFill>
                          <a:effectLst/>
                        </a:rPr>
                        <a:t>" (жидкость), по объему</a:t>
                      </a:r>
                      <a:br>
                        <a:rPr lang="ru-RU" dirty="0">
                          <a:solidFill>
                            <a:srgbClr val="002060"/>
                          </a:solidFill>
                          <a:effectLst/>
                        </a:rPr>
                      </a:br>
                      <a:endParaRPr lang="ru-RU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dirty="0">
                          <a:solidFill>
                            <a:srgbClr val="002060"/>
                          </a:solidFill>
                          <a:effectLst/>
                        </a:rPr>
                        <a:t>1,00-2,00**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261243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b="0" i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** Обработка гладких поверхностей (оборудование, инвентарь) - 1,0%; обработка шероховатых поверхностей (пол, стены) - 2,0%.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55747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base"/>
                      <a:r>
                        <a:rPr lang="ru-RU" dirty="0">
                          <a:solidFill>
                            <a:srgbClr val="002060"/>
                          </a:solidFill>
                          <a:effectLst/>
                        </a:rPr>
                        <a:t>"</a:t>
                      </a:r>
                      <a:r>
                        <a:rPr lang="ru-RU" dirty="0" err="1">
                          <a:solidFill>
                            <a:srgbClr val="002060"/>
                          </a:solidFill>
                          <a:effectLst/>
                        </a:rPr>
                        <a:t>Диацил</a:t>
                      </a:r>
                      <a:r>
                        <a:rPr lang="ru-RU" dirty="0">
                          <a:solidFill>
                            <a:srgbClr val="002060"/>
                          </a:solidFill>
                          <a:effectLst/>
                        </a:rPr>
                        <a:t> макси концентрированный" (жидкость), по объему</a:t>
                      </a:r>
                      <a:br>
                        <a:rPr lang="ru-RU" dirty="0">
                          <a:solidFill>
                            <a:srgbClr val="002060"/>
                          </a:solidFill>
                          <a:effectLst/>
                        </a:rPr>
                      </a:br>
                      <a:endParaRPr lang="ru-RU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>
                          <a:solidFill>
                            <a:srgbClr val="002060"/>
                          </a:solidFill>
                          <a:effectLst/>
                        </a:rPr>
                        <a:t>1,00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38764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base"/>
                      <a:r>
                        <a:rPr lang="ru-RU" dirty="0">
                          <a:solidFill>
                            <a:srgbClr val="002060"/>
                          </a:solidFill>
                          <a:effectLst/>
                        </a:rPr>
                        <a:t>"</a:t>
                      </a:r>
                      <a:r>
                        <a:rPr lang="ru-RU" dirty="0" err="1">
                          <a:solidFill>
                            <a:srgbClr val="002060"/>
                          </a:solidFill>
                          <a:effectLst/>
                        </a:rPr>
                        <a:t>Септабик</a:t>
                      </a:r>
                      <a:r>
                        <a:rPr lang="ru-RU" dirty="0">
                          <a:solidFill>
                            <a:srgbClr val="002060"/>
                          </a:solidFill>
                          <a:effectLst/>
                        </a:rPr>
                        <a:t>" (порошок), по массе</a:t>
                      </a:r>
                      <a:br>
                        <a:rPr lang="ru-RU" dirty="0">
                          <a:solidFill>
                            <a:srgbClr val="002060"/>
                          </a:solidFill>
                          <a:effectLst/>
                        </a:rPr>
                      </a:br>
                      <a:endParaRPr lang="ru-RU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>
                          <a:solidFill>
                            <a:srgbClr val="002060"/>
                          </a:solidFill>
                          <a:effectLst/>
                        </a:rPr>
                        <a:t>0,05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47862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base"/>
                      <a:r>
                        <a:rPr lang="ru-RU" dirty="0">
                          <a:solidFill>
                            <a:srgbClr val="002060"/>
                          </a:solidFill>
                          <a:effectLst/>
                        </a:rPr>
                        <a:t>"Ф-262 </a:t>
                      </a:r>
                      <a:r>
                        <a:rPr lang="ru-RU" dirty="0" err="1">
                          <a:solidFill>
                            <a:srgbClr val="002060"/>
                          </a:solidFill>
                          <a:effectLst/>
                        </a:rPr>
                        <a:t>Ипасепт</a:t>
                      </a:r>
                      <a:r>
                        <a:rPr lang="ru-RU" dirty="0">
                          <a:solidFill>
                            <a:srgbClr val="002060"/>
                          </a:solidFill>
                          <a:effectLst/>
                        </a:rPr>
                        <a:t>" (жидкость), по объему</a:t>
                      </a:r>
                      <a:br>
                        <a:rPr lang="ru-RU" dirty="0">
                          <a:solidFill>
                            <a:srgbClr val="002060"/>
                          </a:solidFill>
                          <a:effectLst/>
                        </a:rPr>
                      </a:br>
                      <a:endParaRPr lang="ru-RU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>
                          <a:solidFill>
                            <a:srgbClr val="002060"/>
                          </a:solidFill>
                          <a:effectLst/>
                        </a:rPr>
                        <a:t>0,80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33487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base"/>
                      <a:r>
                        <a:rPr lang="ru-RU" dirty="0">
                          <a:solidFill>
                            <a:srgbClr val="002060"/>
                          </a:solidFill>
                          <a:effectLst/>
                        </a:rPr>
                        <a:t>"</a:t>
                      </a:r>
                      <a:r>
                        <a:rPr lang="ru-RU" dirty="0" err="1">
                          <a:solidFill>
                            <a:srgbClr val="002060"/>
                          </a:solidFill>
                          <a:effectLst/>
                        </a:rPr>
                        <a:t>Оксилизин</a:t>
                      </a:r>
                      <a:r>
                        <a:rPr lang="ru-RU" dirty="0">
                          <a:solidFill>
                            <a:srgbClr val="002060"/>
                          </a:solidFill>
                          <a:effectLst/>
                        </a:rPr>
                        <a:t>" (жидкость), по объему</a:t>
                      </a:r>
                      <a:br>
                        <a:rPr lang="ru-RU" dirty="0">
                          <a:solidFill>
                            <a:srgbClr val="002060"/>
                          </a:solidFill>
                          <a:effectLst/>
                        </a:rPr>
                      </a:br>
                      <a:endParaRPr lang="ru-RU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>
                          <a:solidFill>
                            <a:srgbClr val="002060"/>
                          </a:solidFill>
                          <a:effectLst/>
                        </a:rPr>
                        <a:t>0,80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5663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base"/>
                      <a:r>
                        <a:rPr lang="ru-RU" dirty="0">
                          <a:solidFill>
                            <a:srgbClr val="002060"/>
                          </a:solidFill>
                          <a:effectLst/>
                        </a:rPr>
                        <a:t>"</a:t>
                      </a:r>
                      <a:r>
                        <a:rPr lang="ru-RU" dirty="0" err="1">
                          <a:solidFill>
                            <a:srgbClr val="002060"/>
                          </a:solidFill>
                          <a:effectLst/>
                        </a:rPr>
                        <a:t>Дивосан</a:t>
                      </a:r>
                      <a:r>
                        <a:rPr lang="ru-RU" dirty="0">
                          <a:solidFill>
                            <a:srgbClr val="002060"/>
                          </a:solidFill>
                          <a:effectLst/>
                        </a:rPr>
                        <a:t> Форте" (жидкость), по объему</a:t>
                      </a:r>
                      <a:br>
                        <a:rPr lang="ru-RU" dirty="0">
                          <a:solidFill>
                            <a:srgbClr val="002060"/>
                          </a:solidFill>
                          <a:effectLst/>
                        </a:rPr>
                      </a:br>
                      <a:endParaRPr lang="ru-RU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>
                          <a:solidFill>
                            <a:srgbClr val="002060"/>
                          </a:solidFill>
                          <a:effectLst/>
                        </a:rPr>
                        <a:t>0,20-1,00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06151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base"/>
                      <a:r>
                        <a:rPr lang="ru-RU" dirty="0">
                          <a:solidFill>
                            <a:srgbClr val="002060"/>
                          </a:solidFill>
                          <a:effectLst/>
                        </a:rPr>
                        <a:t>"ПВК" (жидкость), по ДВ (перекиси водорода)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dirty="0">
                          <a:solidFill>
                            <a:srgbClr val="002060"/>
                          </a:solidFill>
                          <a:effectLst/>
                        </a:rPr>
                        <a:t>2,00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49124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0439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D7B42DC-213A-461D-B5BA-DF5A0DB7BF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50392"/>
            <a:ext cx="10515600" cy="5326571"/>
          </a:xfrm>
        </p:spPr>
        <p:txBody>
          <a:bodyPr/>
          <a:lstStyle/>
          <a:p>
            <a:pPr marL="0" indent="539750" algn="just">
              <a:buNone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Пищевые добавки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это природные или синтезированные вещества, преднамеренно вводимые в пищевые продукты с целью придания им заданных свойств, например, органолептических или не употребляемые сами по себе в качестве пищевых продуктов или обычных компонентов пищи. Пищевые добавки можно вводить в пищевой продукт на различных этапах производства, хранения либо транспортирования в целях улучшения или облегчения технологического процесса, увеличения стойкости к различным видам порчи, сохранения структуры и внешнего вида продукта или намеренного изменения органолептических свойств.</a:t>
            </a:r>
          </a:p>
        </p:txBody>
      </p:sp>
    </p:spTree>
    <p:extLst>
      <p:ext uri="{BB962C8B-B14F-4D97-AF65-F5344CB8AC3E}">
        <p14:creationId xmlns:p14="http://schemas.microsoft.com/office/powerpoint/2010/main" val="42793185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5DECCD-26EB-4FD4-9DBB-4C43E55D1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Дезинфицирующие средства и их концентрации для обработки транспортных средств доставки животных и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скотобазы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%***.</a:t>
            </a:r>
            <a:b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*** Средства рекомендованы ВНИИ ветеринарной санитарии, гигиены и экологии</a:t>
            </a: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B5BEC190-FC7A-49F3-BEDB-CE9B4D8F926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1020171"/>
              </p:ext>
            </p:extLst>
          </p:nvPr>
        </p:nvGraphicFramePr>
        <p:xfrm>
          <a:off x="975360" y="2008505"/>
          <a:ext cx="10515600" cy="360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398286323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2494055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just" fontAlgn="base"/>
                      <a:r>
                        <a:rPr lang="ru-RU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</a:t>
                      </a:r>
                      <a:r>
                        <a:rPr lang="ru-RU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Йодез</a:t>
                      </a:r>
                      <a:r>
                        <a:rPr lang="ru-RU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 (жидкость), по объему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1,10-1,50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8982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 fontAlgn="base"/>
                      <a:r>
                        <a:rPr lang="ru-RU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Кальцинированная сода (порошок), по массе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12615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 fontAlgn="base"/>
                      <a:r>
                        <a:rPr lang="ru-RU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Гидроксид натрия (едкий натр) - жидкость или гранулы, по препарату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97922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 fontAlgn="base"/>
                      <a:r>
                        <a:rPr lang="ru-RU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Растворы </a:t>
                      </a:r>
                      <a:r>
                        <a:rPr lang="ru-RU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гипохлора</a:t>
                      </a:r>
                      <a:r>
                        <a:rPr lang="ru-RU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гипохлорита, хлорной извести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2,50 акт С</a:t>
                      </a:r>
                      <a:r>
                        <a:rPr lang="en-US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l/</a:t>
                      </a:r>
                      <a:r>
                        <a:rPr lang="ru-RU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02763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 fontAlgn="base"/>
                      <a:r>
                        <a:rPr lang="ru-RU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Сульфохлорантин</a:t>
                      </a:r>
                      <a:r>
                        <a:rPr lang="ru-RU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-Д (порошок), по массе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07945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 fontAlgn="base"/>
                      <a:r>
                        <a:rPr lang="ru-RU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Глутаровый</a:t>
                      </a:r>
                      <a:r>
                        <a:rPr lang="ru-RU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альдегид (жидкость), по ДВ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31885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 fontAlgn="base"/>
                      <a:r>
                        <a:rPr lang="ru-RU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"ДП-2Т" (таблетки), по ДВ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55820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 fontAlgn="base"/>
                      <a:r>
                        <a:rPr lang="ru-RU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"ПВК", по ДВ (перекиси водорода)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16833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 fontAlgn="base"/>
                      <a:r>
                        <a:rPr lang="ru-RU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</a:t>
                      </a:r>
                      <a:r>
                        <a:rPr lang="ru-RU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Дезхол</a:t>
                      </a:r>
                      <a:r>
                        <a:rPr lang="ru-RU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 (жидкость), по ДВ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68898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28556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578312E-4D0B-451A-92E0-E828D1B654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6216" y="993521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 marL="0" indent="447675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Растворы едкого натра не допускается применять для мойки и дезинфекции изделий из алюминия и его сплавов и изделий из тканей; растворы хлорсодержащих препаратов не допускается применять для дезинфекции оцинкованных поверхностей вследствие их коррозионных свойств.</a:t>
            </a:r>
          </a:p>
          <a:p>
            <a:pPr marL="0" indent="447675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Отработанные щелочные и кислотные растворы перед сбросом в канализацию нейтрализуют в общей специальной емкости. При этом осуществляют контроль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растворов с помощью индикаторной бумаги или специальных приборов. При нейтральном значении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смесь отработанных растворов направляют на сброс в канализацию (СанПиН N 4630-88 от 4.07.1988 г. МУ по санитарной охране водоемов от СПАВ N 1407-76 от 5.03.1976 г.).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61829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A9A0C8-176E-4DD9-BEFC-9A3949A20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5270DF2-0FCD-4274-9C3D-47A9B00D2D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07419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783929-49A4-42CD-9E31-1F6454221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Пищевые добавки, вводимые в колбасные изделия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15A64FA-1046-452D-81D3-AFE43FE59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357188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Аскорбиновая кислота и ее производные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(Е 300), 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аскорбинат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натрия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(Е 301). Натриевая соль аскорбиновой кислоты (витамин С). Используют для ускорения образования окраски мясопродуктов, улучшения внешнего вида, устойчивости цвета при хранении колбас. Способствует улучшению вкуса и аромата продукта. Используется для предотвращения окислительной порчи пищевых жиров.</a:t>
            </a:r>
          </a:p>
          <a:p>
            <a:pPr marL="0" indent="357188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изготовлении колбас в фарш вводят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аскорбинат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натрия, аскорбиновую кислоту в количестве 0,003% к массе в виде 3% водного раствора. Лучший эффект окраски достигается совместным применением с раствором гемоглобина.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Аскорбинат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натрия плохо растворяется при температуре ниже 10ºС. Для повышения эффективности его использования рекомендуется предварительно растворять в воде при температуре 20-25ºС.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3717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E6C9065-7778-46BA-ABE8-586B3FBB8A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9848"/>
            <a:ext cx="10515600" cy="5107115"/>
          </a:xfrm>
        </p:spPr>
        <p:txBody>
          <a:bodyPr>
            <a:normAutofit fontScale="70000" lnSpcReduction="20000"/>
          </a:bodyPr>
          <a:lstStyle/>
          <a:p>
            <a:pPr marL="0" indent="53975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Каррагинан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(Е 407). Это природный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гелеобразователь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получаемый при переработке красных морских водорослей методом экстракции с последующей очисткой от органических и других примесей многократным осаждением, фильтрацией и промывкой в воде и спирте. В зависимости от степени очистки различают рафинированные и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полурафинированные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каррагинаны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природный загуститель, получаемый из красных водорослей. Используется при производстве вареных колбасных изделий, как стабилизирующий и загущающий агент. Позволяет производителям увеличить вес производимой продукции.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Каррагинаны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плохо набухают и растворяются в жесткой воде. В таких случаях их необходимо вводить вместе с фосфатами, соевыми белками или сахаром либо предварительно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гидратировать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горячей воде. При использовании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каррагинанов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производстве вареных колбас для корректировки вкуса необходимо увеличить закладу соли, специй, сахара. При избыточном содержании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каррагинаны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удерживают воду в организме, создавая проблемы с почками. Некоторые исследования говорят о том, что употребление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каррагинана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может изредка способствовать возникновению рака кишечника и аутоиммунных заболеваний пищеварительной системы.</a:t>
            </a:r>
          </a:p>
        </p:txBody>
      </p:sp>
    </p:spTree>
    <p:extLst>
      <p:ext uri="{BB962C8B-B14F-4D97-AF65-F5344CB8AC3E}">
        <p14:creationId xmlns:p14="http://schemas.microsoft.com/office/powerpoint/2010/main" val="34137525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F02220-0C18-46F6-AFF3-7B46D7282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9BBB834-20E5-48E4-88E5-C29E9C6645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53975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Пектиновые вещества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(Е-440). От греческого «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pektos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– свернувшийся, застывший. Это склеивающие вещества растительного происхождения. Представляют собой высокомолекулярные полисахариды, входящие в состав клеточных стенок и межклеточных образований. Основными свойствами пектиновых веществ, которые определяют области их применения в пищевой промышленности являются студнеобразующая и комплексообразующая способность. Студнеобразующая способность пектина зависит от ряда факторов: молекулярной массы, степени этерификации, количества балластных по отношению к пектину веществ, температуры и рН среды, содержания функциональных групп. В природе пектин содержится в растительном сырье, плодах, овощах, корнеплодах, относится к растворимым пищевым волокнам (свекловичный, яблочный сухой) применяется при изготовлении некоторых видов вареных колбас.</a:t>
            </a:r>
          </a:p>
        </p:txBody>
      </p:sp>
    </p:spTree>
    <p:extLst>
      <p:ext uri="{BB962C8B-B14F-4D97-AF65-F5344CB8AC3E}">
        <p14:creationId xmlns:p14="http://schemas.microsoft.com/office/powerpoint/2010/main" val="16228976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9E627F6-3676-4DD4-A4EA-6E27655CDC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1849"/>
            <a:ext cx="10515600" cy="4351338"/>
          </a:xfrm>
        </p:spPr>
        <p:txBody>
          <a:bodyPr>
            <a:normAutofit fontScale="62500" lnSpcReduction="20000"/>
          </a:bodyPr>
          <a:lstStyle/>
          <a:p>
            <a:pPr marL="0" indent="53975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Глутамат натрия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(Е621). Мононатриевая соль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глутаминовой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кислоты – пищевая добавка, предназначенная для усиления вкусовых ощущений за счёт увеличения чувствительности рецепторов языка (усилитель мясного вкуса мясных кубиков). Глутамат используют при приготовлении изделий из низкосортного и мороженого мяса, при хранении утративших свои «первоначальные» свойства, и при использовании сои в качестве заменителя мяса. В частности, глутамат натрия добавляют одновременно с солью и специями при приготовлении соевой смеси или фарша из перемороженного или старого мяса в производстве колбасных изделий и полуфабрикатов. Глутамат обязательный ингредиент в производстве продуктов питания из конины – до 0,15% от массы исходного сырья. Глутамат позволяет пищевой промышленности экономить на мясе, птице, грибах и прочих компонентах.</a:t>
            </a:r>
          </a:p>
          <a:p>
            <a:pPr marL="0" indent="53975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Отмечены случаи аллергических реакций при употреблении в пищу некоторых продуктов с высоким его содержанием. Некоторые ученые отмечают повреждение головного мозга, вплоть до развития болезни Альцгеймера, ухудшение при состоянии бронхиальной астмы, синдром «китайского ресторана» - жар, тошнота, сердцебиение, развитие глаукомы.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86627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844438-F9C9-4188-9870-530A1896E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C975B9D-BD13-4817-BA4A-E727CA0C10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447675" algn="just">
              <a:buNone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Коптильные препараты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Препараты для копчения мяса и других продуктов. Имеют определенный внешний вид: от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легкотекучих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светло-коричневого цвета жидкостей до вязких полутвёрдых субстанций тёмно-коричневого (почти чёрного) цвета с запахом дыма и вяжущим вкусом.</a:t>
            </a:r>
          </a:p>
          <a:p>
            <a:pPr marL="0" indent="447675" algn="just"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качестве средств, заменяющих дымовое копчение, могут использоваться различные коптильные препараты.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14551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FC1595A-C259-4BC1-8E06-6987D81651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>
            <a:normAutofit fontScale="85000" lnSpcReduction="10000"/>
          </a:bodyPr>
          <a:lstStyle/>
          <a:p>
            <a:pPr marL="0" indent="53975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Виноматериалы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 технологии сырых (сырокопченых и сыровяленых) колбас с целью придания продуктам специфических вкусо-ароматических свойств традиционно используются виноматериалы, а именно ординарные коньяки, виноградные вина (мадера). Недостатком использования этих виноматериалов является их высокая себестоимость. В последнее время предложены методы использования в технологии сырых колбас виноматериалов, обладающих хорошими качественными характеристиками и сравнительно низкой себестоимостью, это напитки, вырабатываемые из спирта этилового плодового, с добавлением спиртовых настоев древесины плодовых косточковых и семечковых пород деревьев (яблоня, слива, абрикос и др.).</a:t>
            </a:r>
          </a:p>
        </p:txBody>
      </p:sp>
    </p:spTree>
    <p:extLst>
      <p:ext uri="{BB962C8B-B14F-4D97-AF65-F5344CB8AC3E}">
        <p14:creationId xmlns:p14="http://schemas.microsoft.com/office/powerpoint/2010/main" val="28255894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BDC7BE0-6544-47F7-A256-2C080C653A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0681"/>
            <a:ext cx="10515600" cy="4351338"/>
          </a:xfrm>
        </p:spPr>
        <p:txBody>
          <a:bodyPr>
            <a:normAutofit fontScale="77500" lnSpcReduction="20000"/>
          </a:bodyPr>
          <a:lstStyle/>
          <a:p>
            <a:pPr marL="0" indent="53975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Бактериальные препараты.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Применение в производстве мясопродуктов стартовых бактериальных культур стало практически повсеместным и практикуется при выработке достаточно дорогих сырокопченых и сыровяленых колбас. Их внесение позволяет направленно регулировать разложение нитрита натрия,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цветообразование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создавать специфический аромат сырокопченых колбас, влиять на процессы обезвоживания сырья, подавлять рост нежелательной микрофлоры.</a:t>
            </a:r>
          </a:p>
          <a:p>
            <a:pPr marL="0" indent="53975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большинстве случаев стартовые бактериальные культуры поставляются в заморожено-сухом виде, дозировка коммерческих препаратов составляет от 20 до 60 г на 100 кг мясного сырья и зависит от концентрации микробных клеток, видового состава бактериального препарата, способа активации микроорганизмов, конечного рН готового продукта, рекомендаций по совместному использованию сахара, начальной температуры и срока созревания готового продукта.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918853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2271</Words>
  <Application>Microsoft Office PowerPoint</Application>
  <PresentationFormat>Широкоэкранный</PresentationFormat>
  <Paragraphs>168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8" baseType="lpstr">
      <vt:lpstr>Arial</vt:lpstr>
      <vt:lpstr>Calibri</vt:lpstr>
      <vt:lpstr>Calibri Light</vt:lpstr>
      <vt:lpstr>Times New Roman</vt:lpstr>
      <vt:lpstr>Wingdings</vt:lpstr>
      <vt:lpstr>Тема Office</vt:lpstr>
      <vt:lpstr>Пакет документов, предъявляемый на пищевые добавки, используемые в колбасном производстве </vt:lpstr>
      <vt:lpstr>Презентация PowerPoint</vt:lpstr>
      <vt:lpstr>1. Пищевые добавки, вводимые в колбасные изделия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2. Нормативные документы </vt:lpstr>
      <vt:lpstr>Презентация PowerPoint</vt:lpstr>
      <vt:lpstr>Для производства колбас используют пищевые добавки: </vt:lpstr>
      <vt:lpstr>Презентация PowerPoint</vt:lpstr>
      <vt:lpstr>Классификация химических средств для санитарной обработки производственных помещений мясоперерабатывающих предприятий </vt:lpstr>
      <vt:lpstr>Презентация PowerPoint</vt:lpstr>
      <vt:lpstr>Кислотные моющие средства и их концентрации, в зависимости от степени загрязнения обрабатываемого объекта, %</vt:lpstr>
      <vt:lpstr>Моюще-дезинфицирующие средства и их концентрации, %.</vt:lpstr>
      <vt:lpstr>Дезинфицирующие средства и их концентрации, %.</vt:lpstr>
      <vt:lpstr>Презентация PowerPoint</vt:lpstr>
      <vt:lpstr>Дезинфицирующие средства и их концентрации для обработки транспортных средств доставки животных и скотобазы, %***. *** Средства рекомендованы ВНИИ ветеринарной санитарии, гигиены и экологии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Пакет документов, предъявляемый на пищевые добавки, используемые в колбасном производстве </dc:title>
  <dc:creator>Елена</dc:creator>
  <cp:lastModifiedBy>Елена</cp:lastModifiedBy>
  <cp:revision>2</cp:revision>
  <dcterms:created xsi:type="dcterms:W3CDTF">2023-11-20T17:20:59Z</dcterms:created>
  <dcterms:modified xsi:type="dcterms:W3CDTF">2023-11-20T18:29:53Z</dcterms:modified>
</cp:coreProperties>
</file>